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1009" r:id="rId3"/>
    <p:sldId id="1014" r:id="rId4"/>
    <p:sldId id="1010" r:id="rId5"/>
    <p:sldId id="1011" r:id="rId6"/>
    <p:sldId id="1020" r:id="rId7"/>
    <p:sldId id="1012" r:id="rId8"/>
    <p:sldId id="1013" r:id="rId9"/>
    <p:sldId id="1017" r:id="rId10"/>
    <p:sldId id="1018" r:id="rId11"/>
    <p:sldId id="1021" r:id="rId12"/>
    <p:sldId id="1019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4  Wonderful seasons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Speed up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（一）阅读短文，判断句子正（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）误（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Xinjiang has four seasons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weather is warm and sunny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63464" y="149402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05381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has four seasons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spring,summer,autumn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winter.”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可知，新疆有四季，与题干相符，故填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53317" y="3926023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“Spring is a little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cold,especially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night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Sometimes there are strong winds and sandstorms.”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可知，春季天气较冷且多沙尘暴，而非题干中描述的温暖晴朗，故填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82700" y="3439747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46934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swim in lakes during summer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autumn,the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leaves turn green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 skate on icy lakes in winter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864420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82638" y="2771692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58961" y="4715908"/>
            <a:ext cx="5068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 T</a:t>
            </a:r>
            <a:endParaRPr lang="zh-CN" altLang="en-US" dirty="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133373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“Many people go there to ride horses and see flowers.”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可知，未提及在湖中游泳，与题干不符，故填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329642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中明确说明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leaves on trees turn yellow.”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，而非题干中的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 green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变绿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522216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“Children play in the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snow,make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snowmen and skate on icy lakes.”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可知，冬季孩子们会在结冰的湖面上滑冰，与题干一致，故填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7062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实际情况回答问题。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go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Xinjiang,which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season do you choose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如果你去新疆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你选择哪个季节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1400" dirty="0" smtClean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4686" y="872924"/>
            <a:ext cx="4226471" cy="471214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407034" y="2592935"/>
            <a:ext cx="1130479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choose autumn,because the weather is cool and sunny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see yellow leaves and eat sweet fruits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4436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6166400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给下列句子排序。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many red apples on the tree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apple tree is like a sun umbrella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 is 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sz="24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birds are back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apple tree has warm clothes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apple tree grows again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69845"/>
            <a:ext cx="8519517" cy="615365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6383238" y="1874839"/>
            <a:ext cx="5616624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 is here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birds are back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6383238" y="2430124"/>
            <a:ext cx="5616624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apple tree is like a sun umbrella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6383238" y="2958724"/>
            <a:ext cx="5616624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many red apples on the tree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6383238" y="3491772"/>
            <a:ext cx="5616624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apple tree has warm clothes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6383238" y="4049180"/>
            <a:ext cx="5616624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apple tree grows again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0" name="矩形 9"/>
          <p:cNvSpPr/>
          <p:nvPr/>
        </p:nvSpPr>
        <p:spPr>
          <a:xfrm>
            <a:off x="882922" y="1966005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3</a:t>
            </a:r>
            <a:endParaRPr lang="zh-CN" altLang="en-US" sz="2400" dirty="0"/>
          </a:p>
        </p:txBody>
      </p:sp>
      <p:sp>
        <p:nvSpPr>
          <p:cNvPr id="11" name="矩形 10"/>
          <p:cNvSpPr/>
          <p:nvPr/>
        </p:nvSpPr>
        <p:spPr>
          <a:xfrm>
            <a:off x="882922" y="2522541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2</a:t>
            </a:r>
            <a:endParaRPr lang="zh-CN" altLang="en-US" sz="2400" dirty="0"/>
          </a:p>
        </p:txBody>
      </p:sp>
      <p:sp>
        <p:nvSpPr>
          <p:cNvPr id="12" name="矩形 11"/>
          <p:cNvSpPr/>
          <p:nvPr/>
        </p:nvSpPr>
        <p:spPr>
          <a:xfrm>
            <a:off x="873503" y="3075945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1</a:t>
            </a:r>
            <a:endParaRPr lang="zh-CN" altLang="en-US" sz="2400" dirty="0"/>
          </a:p>
        </p:txBody>
      </p:sp>
      <p:sp>
        <p:nvSpPr>
          <p:cNvPr id="13" name="矩形 12"/>
          <p:cNvSpPr/>
          <p:nvPr/>
        </p:nvSpPr>
        <p:spPr>
          <a:xfrm>
            <a:off x="891975" y="3626476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4</a:t>
            </a:r>
            <a:endParaRPr lang="zh-CN" altLang="en-US" sz="2400" dirty="0"/>
          </a:p>
        </p:txBody>
      </p:sp>
      <p:sp>
        <p:nvSpPr>
          <p:cNvPr id="14" name="矩形 13"/>
          <p:cNvSpPr/>
          <p:nvPr/>
        </p:nvSpPr>
        <p:spPr>
          <a:xfrm>
            <a:off x="873503" y="4189211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5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10" grpId="0"/>
      <p:bldP spid="11" grpId="0"/>
      <p:bldP spid="12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4"/>
          <p:cNvSpPr txBox="1">
            <a:spLocks/>
          </p:cNvSpPr>
          <p:nvPr/>
        </p:nvSpPr>
        <p:spPr bwMode="auto">
          <a:xfrm>
            <a:off x="360854" y="921806"/>
            <a:ext cx="11485848" cy="3046988"/>
          </a:xfrm>
          <a:prstGeom prst="rect">
            <a:avLst/>
          </a:prstGeom>
          <a:solidFill>
            <a:srgbClr val="E8F6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endParaRPr lang="en-US" altLang="zh-CN" sz="1600" dirty="0" smtClean="0">
              <a:latin typeface="+mn-ea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句型的就近原则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句型中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动词的单复数形式要与离它最近的名词的单复数形式保持一致。当靠近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动词的是单数可数名词或不可数名词时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动词用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当靠近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动词的是复数可数名词时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动词用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346" y="908720"/>
            <a:ext cx="1378868" cy="407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二、安安想在新的一年感受祖国的大好河山。请将以下活动分配在合适的季节中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1690648"/>
              </p:ext>
            </p:extLst>
          </p:nvPr>
        </p:nvGraphicFramePr>
        <p:xfrm>
          <a:off x="8183438" y="2204864"/>
          <a:ext cx="3528392" cy="2560320"/>
        </p:xfrm>
        <a:graphic>
          <a:graphicData uri="http://schemas.openxmlformats.org/drawingml/2006/table">
            <a:tbl>
              <a:tblPr firstRow="1" firstCol="1" bandRow="1"/>
              <a:tblGrid>
                <a:gridCol w="1282923">
                  <a:extLst>
                    <a:ext uri="{9D8B030D-6E8A-4147-A177-3AD203B41FA5}">
                      <a16:colId xmlns:a16="http://schemas.microsoft.com/office/drawing/2014/main" val="3134103391"/>
                    </a:ext>
                  </a:extLst>
                </a:gridCol>
                <a:gridCol w="2245469">
                  <a:extLst>
                    <a:ext uri="{9D8B030D-6E8A-4147-A177-3AD203B41FA5}">
                      <a16:colId xmlns:a16="http://schemas.microsoft.com/office/drawing/2014/main" val="180592515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spring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</a:t>
                      </a:r>
                      <a:endParaRPr lang="zh-CN" sz="14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3811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summer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95000"/>
                              <a:lumOff val="5000"/>
                            </a:prst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_______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85791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autumn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95000"/>
                              <a:lumOff val="5000"/>
                            </a:prst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_______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04572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winter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8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95000"/>
                              <a:lumOff val="5000"/>
                            </a:prst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_______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367379"/>
                  </a:ext>
                </a:extLst>
              </a:tr>
            </a:tbl>
          </a:graphicData>
        </a:graphic>
      </p:graphicFrame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987030"/>
            <a:ext cx="7318528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 in the Yalongwan Gulf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亚龙湾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a snowman in Harbin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fly kites in Weifang,Shandong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 ice cream at Shenyang Zhongjie Street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pick apples in a garden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果园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Luochuan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487694" y="231193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0341959" y="2915179"/>
            <a:ext cx="7938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A,D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0527105" y="359396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E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0559702" y="421185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53038" y="521072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放风筝是春季的活动，吃冰激凌和游泳是夏季的活动，采摘苹果是秋季的活动，堆雪人是冬季的活动。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55605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zh-CN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</a:t>
            </a:r>
            <a:r>
              <a:rPr lang="zh-CN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吴丹为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民宿小院制作了海报。请把配文序号填在相应的位置</a:t>
            </a:r>
            <a:r>
              <a:rPr lang="zh-CN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30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8789" y="717762"/>
            <a:ext cx="6260976" cy="67673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0630" y="1417438"/>
            <a:ext cx="2808312" cy="411762"/>
          </a:xfrm>
          <a:prstGeom prst="rect">
            <a:avLst/>
          </a:prstGeom>
        </p:spPr>
      </p:pic>
      <p:pic>
        <p:nvPicPr>
          <p:cNvPr id="5" name="qtf254.jpg" descr="id:2147494435;FounderCES"/>
          <p:cNvPicPr/>
          <p:nvPr/>
        </p:nvPicPr>
        <p:blipFill>
          <a:blip r:embed="rId4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75126" y="1998922"/>
            <a:ext cx="6408712" cy="2759873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1916832"/>
            <a:ext cx="7318528" cy="433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3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</a:t>
            </a:r>
            <a:r>
              <a:rPr lang="en-US" altLang="zh-CN" sz="23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cousin</a:t>
            </a:r>
            <a:r>
              <a:rPr lang="zh-CN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表弟</a:t>
            </a:r>
            <a:r>
              <a:rPr lang="zh-CN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z="23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plays in the snow</a:t>
            </a:r>
            <a:r>
              <a:rPr lang="en-US" altLang="zh-CN" sz="23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3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3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</a:t>
            </a:r>
            <a:r>
              <a:rPr lang="en-US" altLang="zh-CN" sz="23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pick the apples</a:t>
            </a: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grapes</a:t>
            </a:r>
            <a:r>
              <a:rPr lang="en-US" altLang="zh-CN" sz="23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3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3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</a:t>
            </a:r>
            <a:r>
              <a:rPr lang="en-US" altLang="zh-CN" sz="23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sister can fly a kite</a:t>
            </a:r>
            <a:r>
              <a:rPr lang="en-US" altLang="zh-CN" sz="23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3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3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</a:t>
            </a:r>
            <a:r>
              <a:rPr lang="en-US" altLang="zh-CN" sz="23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reading under the tree</a:t>
            </a:r>
            <a:r>
              <a:rPr lang="en-US" altLang="zh-CN" sz="23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3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3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</a:t>
            </a:r>
            <a:r>
              <a:rPr lang="en-US" altLang="zh-CN" sz="23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brother likes eating ice cream</a:t>
            </a:r>
            <a:r>
              <a:rPr lang="en-US" altLang="zh-CN" sz="23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3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3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</a:t>
            </a:r>
            <a:r>
              <a:rPr lang="en-US" altLang="zh-CN" sz="23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plant</a:t>
            </a:r>
            <a:r>
              <a:rPr lang="zh-CN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种植</a:t>
            </a:r>
            <a:r>
              <a:rPr lang="zh-CN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grapes</a:t>
            </a:r>
            <a:r>
              <a:rPr lang="en-US" altLang="zh-CN" sz="23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8" name="矩形 7"/>
          <p:cNvSpPr/>
          <p:nvPr/>
        </p:nvSpPr>
        <p:spPr>
          <a:xfrm>
            <a:off x="5807174" y="2300437"/>
            <a:ext cx="397866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 dirty="0"/>
              <a:t>C</a:t>
            </a:r>
            <a:endParaRPr lang="zh-CN" altLang="en-US" sz="2300" dirty="0"/>
          </a:p>
        </p:txBody>
      </p:sp>
      <p:sp>
        <p:nvSpPr>
          <p:cNvPr id="9" name="矩形 8"/>
          <p:cNvSpPr/>
          <p:nvPr/>
        </p:nvSpPr>
        <p:spPr>
          <a:xfrm>
            <a:off x="5875020" y="2902179"/>
            <a:ext cx="364202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 dirty="0"/>
              <a:t>F</a:t>
            </a:r>
            <a:endParaRPr lang="zh-CN" altLang="en-US" sz="2300" dirty="0"/>
          </a:p>
        </p:txBody>
      </p:sp>
      <p:sp>
        <p:nvSpPr>
          <p:cNvPr id="10" name="矩形 9"/>
          <p:cNvSpPr/>
          <p:nvPr/>
        </p:nvSpPr>
        <p:spPr>
          <a:xfrm>
            <a:off x="11025932" y="2415903"/>
            <a:ext cx="397866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 dirty="0"/>
              <a:t>D</a:t>
            </a:r>
            <a:endParaRPr lang="zh-CN" altLang="en-US" sz="2300" dirty="0"/>
          </a:p>
        </p:txBody>
      </p:sp>
      <p:sp>
        <p:nvSpPr>
          <p:cNvPr id="11" name="矩形 10"/>
          <p:cNvSpPr/>
          <p:nvPr/>
        </p:nvSpPr>
        <p:spPr>
          <a:xfrm>
            <a:off x="11083567" y="2847720"/>
            <a:ext cx="381836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 dirty="0"/>
              <a:t>E</a:t>
            </a:r>
            <a:endParaRPr lang="zh-CN" altLang="en-US" sz="2300" dirty="0"/>
          </a:p>
        </p:txBody>
      </p:sp>
      <p:sp>
        <p:nvSpPr>
          <p:cNvPr id="12" name="矩形 11"/>
          <p:cNvSpPr/>
          <p:nvPr/>
        </p:nvSpPr>
        <p:spPr>
          <a:xfrm>
            <a:off x="5847137" y="4323168"/>
            <a:ext cx="455574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 dirty="0"/>
              <a:t>B </a:t>
            </a:r>
            <a:endParaRPr lang="zh-CN" altLang="en-US" sz="2300" dirty="0"/>
          </a:p>
        </p:txBody>
      </p:sp>
      <p:sp>
        <p:nvSpPr>
          <p:cNvPr id="13" name="矩形 12"/>
          <p:cNvSpPr/>
          <p:nvPr/>
        </p:nvSpPr>
        <p:spPr>
          <a:xfrm>
            <a:off x="10919742" y="3960764"/>
            <a:ext cx="397866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 dirty="0"/>
              <a:t>A</a:t>
            </a:r>
            <a:endParaRPr lang="zh-CN" altLang="en-US" sz="2300" dirty="0"/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73495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图中人物在放风筝（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fly kites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73495" y="140296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图片人物在种植（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）葡萄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73495" y="205067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图中人物在阅读（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reading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3"/>
          <p:cNvSpPr txBox="1">
            <a:spLocks/>
          </p:cNvSpPr>
          <p:nvPr/>
        </p:nvSpPr>
        <p:spPr bwMode="auto">
          <a:xfrm>
            <a:off x="373495" y="271815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图中人物在吃冰激凌（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eating ice cream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3"/>
          <p:cNvSpPr txBox="1">
            <a:spLocks/>
          </p:cNvSpPr>
          <p:nvPr/>
        </p:nvSpPr>
        <p:spPr bwMode="auto">
          <a:xfrm>
            <a:off x="373495" y="342946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图中人物在采摘（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pick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）苹果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3"/>
          <p:cNvSpPr txBox="1">
            <a:spLocks/>
          </p:cNvSpPr>
          <p:nvPr/>
        </p:nvSpPr>
        <p:spPr bwMode="auto">
          <a:xfrm>
            <a:off x="373495" y="408677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图中人物在雪地里玩耍（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4371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11785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四、将下列句子按正确顺序排列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组成一段完整的对话。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I can play in the snow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your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season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winter best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 you like winter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playing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snow,too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75282" y="1287232"/>
            <a:ext cx="364202" cy="6955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dirty="0"/>
              <a:t>4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75282" y="1916140"/>
            <a:ext cx="364202" cy="6955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dirty="0" smtClean="0"/>
              <a:t>1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75282" y="2521406"/>
            <a:ext cx="364202" cy="6955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dirty="0" smtClean="0"/>
              <a:t>2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75282" y="3122606"/>
            <a:ext cx="364202" cy="6955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dirty="0" smtClean="0"/>
              <a:t>3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75282" y="3714572"/>
            <a:ext cx="364202" cy="6955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dirty="0" smtClean="0"/>
              <a:t>5</a:t>
            </a:r>
            <a:endParaRPr lang="zh-CN" altLang="en-US" dirty="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4226773"/>
            <a:ext cx="11485848" cy="2350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句是对话开始的第一个问题，询问对方最喜欢的季节是什么。第三句回答上一个问题，表明自己最喜欢冬天。在回答完对方问题后，第四句针对对方喜欢冬天这一回答，进一步询问原因。第一句回答喜欢冬天的原因，因为可以在雪地里玩耍。最后一句表示附和。</a:t>
            </a:r>
            <a:endParaRPr lang="en-US" altLang="zh-CN" sz="27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短文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5475" algn="l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Xinjiang is in the northwest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four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seasons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pring,summer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</a:p>
          <a:p>
            <a:pPr algn="l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season is different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53498"/>
            <a:ext cx="8020852" cy="73128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4646" y="1602259"/>
            <a:ext cx="3960440" cy="440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81162"/>
          </a:xfrm>
        </p:spPr>
        <p:txBody>
          <a:bodyPr/>
          <a:lstStyle/>
          <a:p>
            <a:pPr indent="718185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 is a little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cold,especially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尤其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night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sandstorms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沙尘暴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thick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south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north,like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Nalati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Grassland,it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cooler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更凉爽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horses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flowers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叶子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yellow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Farmers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fruits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very,very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snow,make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snowmen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skate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lakes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结冰的湖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3936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863</Words>
  <Application>Microsoft Office PowerPoint</Application>
  <PresentationFormat>自定义</PresentationFormat>
  <Paragraphs>104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9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364</cp:revision>
  <dcterms:created xsi:type="dcterms:W3CDTF">2020-11-06T05:24:00Z</dcterms:created>
  <dcterms:modified xsi:type="dcterms:W3CDTF">2025-06-23T07:37:52Z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